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Open Sans" charset="1" panose="00000000000000000000"/>
      <p:regular r:id="rId16"/>
    </p:embeddedFont>
    <p:embeddedFont>
      <p:font typeface="Open Sans Bold" charset="1" panose="00000000000000000000"/>
      <p:regular r:id="rId17"/>
    </p:embeddedFont>
    <p:embeddedFont>
      <p:font typeface="Open Sans Italics" charset="1" panose="00000000000000000000"/>
      <p:regular r:id="rId18"/>
    </p:embeddedFont>
    <p:embeddedFont>
      <p:font typeface="Open Sans Bold Italics" charset="1" panose="00000000000000000000"/>
      <p:regular r:id="rId19"/>
    </p:embeddedFont>
    <p:embeddedFont>
      <p:font typeface="Open Sans Light" charset="1" panose="00000000000000000000"/>
      <p:regular r:id="rId20"/>
    </p:embeddedFont>
    <p:embeddedFont>
      <p:font typeface="Open Sans Light Italics" charset="1" panose="00000000000000000000"/>
      <p:regular r:id="rId21"/>
    </p:embeddedFont>
    <p:embeddedFont>
      <p:font typeface="Open Sans Medium" charset="1" panose="00000000000000000000"/>
      <p:regular r:id="rId22"/>
    </p:embeddedFont>
    <p:embeddedFont>
      <p:font typeface="Open Sans Medium Italics" charset="1" panose="00000000000000000000"/>
      <p:regular r:id="rId23"/>
    </p:embeddedFont>
    <p:embeddedFont>
      <p:font typeface="Open Sans Semi-Bold" charset="1" panose="00000000000000000000"/>
      <p:regular r:id="rId24"/>
    </p:embeddedFont>
    <p:embeddedFont>
      <p:font typeface="Open Sans Semi-Bold Italics" charset="1" panose="00000000000000000000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  <p:embeddedFont>
      <p:font typeface="Montserrat" charset="1" panose="00000500000000000000"/>
      <p:regular r:id="rId28"/>
    </p:embeddedFont>
    <p:embeddedFont>
      <p:font typeface="Montserrat Bold" charset="1" panose="00000800000000000000"/>
      <p:regular r:id="rId29"/>
    </p:embeddedFont>
    <p:embeddedFont>
      <p:font typeface="Montserrat Italics" charset="1" panose="00000500000000000000"/>
      <p:regular r:id="rId30"/>
    </p:embeddedFont>
    <p:embeddedFont>
      <p:font typeface="Montserrat Bold Italics" charset="1" panose="00000800000000000000"/>
      <p:regular r:id="rId31"/>
    </p:embeddedFont>
    <p:embeddedFont>
      <p:font typeface="Montserrat Thin" charset="1" panose="00000300000000000000"/>
      <p:regular r:id="rId32"/>
    </p:embeddedFont>
    <p:embeddedFont>
      <p:font typeface="Montserrat Thin Italics" charset="1" panose="00000300000000000000"/>
      <p:regular r:id="rId33"/>
    </p:embeddedFont>
    <p:embeddedFont>
      <p:font typeface="Montserrat Extra-Light" charset="1" panose="00000300000000000000"/>
      <p:regular r:id="rId34"/>
    </p:embeddedFont>
    <p:embeddedFont>
      <p:font typeface="Montserrat Extra-Light Italics" charset="1" panose="00000300000000000000"/>
      <p:regular r:id="rId35"/>
    </p:embeddedFont>
    <p:embeddedFont>
      <p:font typeface="Montserrat Light" charset="1" panose="00000400000000000000"/>
      <p:regular r:id="rId36"/>
    </p:embeddedFont>
    <p:embeddedFont>
      <p:font typeface="Montserrat Light Italics" charset="1" panose="00000400000000000000"/>
      <p:regular r:id="rId37"/>
    </p:embeddedFont>
    <p:embeddedFont>
      <p:font typeface="Montserrat Medium" charset="1" panose="00000600000000000000"/>
      <p:regular r:id="rId38"/>
    </p:embeddedFont>
    <p:embeddedFont>
      <p:font typeface="Montserrat Medium Italics" charset="1" panose="00000600000000000000"/>
      <p:regular r:id="rId39"/>
    </p:embeddedFont>
    <p:embeddedFont>
      <p:font typeface="Montserrat Semi-Bold" charset="1" panose="00000700000000000000"/>
      <p:regular r:id="rId40"/>
    </p:embeddedFont>
    <p:embeddedFont>
      <p:font typeface="Montserrat Semi-Bold Italics" charset="1" panose="00000700000000000000"/>
      <p:regular r:id="rId41"/>
    </p:embeddedFont>
    <p:embeddedFont>
      <p:font typeface="Montserrat Ultra-Bold" charset="1" panose="00000900000000000000"/>
      <p:regular r:id="rId42"/>
    </p:embeddedFont>
    <p:embeddedFont>
      <p:font typeface="Montserrat Ultra-Bold Italics" charset="1" panose="00000900000000000000"/>
      <p:regular r:id="rId43"/>
    </p:embeddedFont>
    <p:embeddedFont>
      <p:font typeface="Montserrat Heavy" charset="1" panose="00000A00000000000000"/>
      <p:regular r:id="rId44"/>
    </p:embeddedFont>
    <p:embeddedFont>
      <p:font typeface="Montserrat Heavy Italics" charset="1" panose="00000A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71246" y="3216624"/>
            <a:ext cx="12707151" cy="2592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57"/>
              </a:lnSpc>
            </a:pPr>
            <a:r>
              <a:rPr lang="en-US" sz="9670">
                <a:solidFill>
                  <a:srgbClr val="000000"/>
                </a:solidFill>
                <a:latin typeface="Montserrat Bold"/>
              </a:rPr>
              <a:t>Social Media</a:t>
            </a:r>
          </a:p>
          <a:p>
            <a:pPr>
              <a:lnSpc>
                <a:spcPts val="10057"/>
              </a:lnSpc>
            </a:pPr>
            <a:r>
              <a:rPr lang="en-US" sz="9670">
                <a:solidFill>
                  <a:srgbClr val="000000"/>
                </a:solidFill>
                <a:latin typeface="Montserrat Bold"/>
              </a:rPr>
              <a:t>Campaign Manager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5906209"/>
            <a:ext cx="7173539" cy="580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72"/>
              </a:lnSpc>
              <a:spcBef>
                <a:spcPct val="0"/>
              </a:spcBef>
            </a:pPr>
            <a:r>
              <a:rPr lang="en-US" sz="3408">
                <a:solidFill>
                  <a:srgbClr val="000000"/>
                </a:solidFill>
                <a:latin typeface="Montserrat"/>
              </a:rPr>
              <a:t>Presentated by Team Code</a:t>
            </a:r>
            <a:r>
              <a:rPr lang="en-US" sz="3408">
                <a:solidFill>
                  <a:srgbClr val="FF3131"/>
                </a:solidFill>
                <a:latin typeface="Montserrat"/>
              </a:rPr>
              <a:t>Red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5235611">
            <a:off x="-4387089" y="7861544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273641" y="-5314862"/>
            <a:ext cx="8104138" cy="8124449"/>
          </a:xfrm>
          <a:custGeom>
            <a:avLst/>
            <a:gdLst/>
            <a:ahLst/>
            <a:cxnLst/>
            <a:rect r="r" b="b" t="t" l="l"/>
            <a:pathLst>
              <a:path h="8124449" w="8104138">
                <a:moveTo>
                  <a:pt x="0" y="0"/>
                </a:moveTo>
                <a:lnTo>
                  <a:pt x="8104138" y="0"/>
                </a:lnTo>
                <a:lnTo>
                  <a:pt x="8104138" y="8124450"/>
                </a:lnTo>
                <a:lnTo>
                  <a:pt x="0" y="8124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536833">
            <a:off x="16242861" y="6224775"/>
            <a:ext cx="8104138" cy="8124449"/>
          </a:xfrm>
          <a:custGeom>
            <a:avLst/>
            <a:gdLst/>
            <a:ahLst/>
            <a:cxnLst/>
            <a:rect r="r" b="b" t="t" l="l"/>
            <a:pathLst>
              <a:path h="8124449" w="8104138">
                <a:moveTo>
                  <a:pt x="0" y="0"/>
                </a:moveTo>
                <a:lnTo>
                  <a:pt x="8104138" y="0"/>
                </a:lnTo>
                <a:lnTo>
                  <a:pt x="8104138" y="8124450"/>
                </a:lnTo>
                <a:lnTo>
                  <a:pt x="0" y="8124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78099" y="1354547"/>
            <a:ext cx="8304475" cy="1943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5319"/>
              </a:lnSpc>
              <a:spcBef>
                <a:spcPct val="0"/>
              </a:spcBef>
            </a:pPr>
            <a:r>
              <a:rPr lang="en-US" sz="12766" strike="noStrike" u="none">
                <a:solidFill>
                  <a:srgbClr val="000000"/>
                </a:solidFill>
                <a:latin typeface="Open Sans Bold"/>
              </a:rPr>
              <a:t>Team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076458" y="3917612"/>
            <a:ext cx="5192353" cy="1926929"/>
            <a:chOff x="0" y="0"/>
            <a:chExt cx="6923137" cy="256923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6923137" cy="2004394"/>
              <a:chOff x="0" y="0"/>
              <a:chExt cx="1140778" cy="330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140779" cy="330279"/>
              </a:xfrm>
              <a:custGeom>
                <a:avLst/>
                <a:gdLst/>
                <a:ahLst/>
                <a:cxnLst/>
                <a:rect r="r" b="b" t="t" l="l"/>
                <a:pathLst>
                  <a:path h="330279" w="1140779">
                    <a:moveTo>
                      <a:pt x="68587" y="0"/>
                    </a:moveTo>
                    <a:lnTo>
                      <a:pt x="1072191" y="0"/>
                    </a:lnTo>
                    <a:cubicBezTo>
                      <a:pt x="1090382" y="0"/>
                      <a:pt x="1107827" y="7226"/>
                      <a:pt x="1120690" y="20089"/>
                    </a:cubicBezTo>
                    <a:cubicBezTo>
                      <a:pt x="1133552" y="32951"/>
                      <a:pt x="1140779" y="50397"/>
                      <a:pt x="1140779" y="68587"/>
                    </a:cubicBezTo>
                    <a:lnTo>
                      <a:pt x="1140779" y="261692"/>
                    </a:lnTo>
                    <a:cubicBezTo>
                      <a:pt x="1140779" y="279883"/>
                      <a:pt x="1133552" y="297328"/>
                      <a:pt x="1120690" y="310191"/>
                    </a:cubicBezTo>
                    <a:cubicBezTo>
                      <a:pt x="1107827" y="323053"/>
                      <a:pt x="1090382" y="330279"/>
                      <a:pt x="1072191" y="330279"/>
                    </a:cubicBezTo>
                    <a:lnTo>
                      <a:pt x="68587" y="330279"/>
                    </a:lnTo>
                    <a:cubicBezTo>
                      <a:pt x="50397" y="330279"/>
                      <a:pt x="32951" y="323053"/>
                      <a:pt x="20089" y="310191"/>
                    </a:cubicBezTo>
                    <a:cubicBezTo>
                      <a:pt x="7226" y="297328"/>
                      <a:pt x="0" y="279883"/>
                      <a:pt x="0" y="261692"/>
                    </a:cubicBezTo>
                    <a:lnTo>
                      <a:pt x="0" y="68587"/>
                    </a:lnTo>
                    <a:cubicBezTo>
                      <a:pt x="0" y="50397"/>
                      <a:pt x="7226" y="32951"/>
                      <a:pt x="20089" y="20089"/>
                    </a:cubicBezTo>
                    <a:cubicBezTo>
                      <a:pt x="32951" y="7226"/>
                      <a:pt x="50397" y="0"/>
                      <a:pt x="6858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76200"/>
                <a:ext cx="1140778" cy="406479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5879"/>
                  </a:lnSpc>
                </a:pPr>
                <a:r>
                  <a:rPr lang="en-US" sz="4199">
                    <a:solidFill>
                      <a:srgbClr val="FFFFFF"/>
                    </a:solidFill>
                    <a:latin typeface="Montserrat Bold"/>
                  </a:rPr>
                  <a:t>Prit Kanadiya</a:t>
                </a: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1421077" y="1951112"/>
              <a:ext cx="4080983" cy="6181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2496">
                  <a:solidFill>
                    <a:srgbClr val="000000"/>
                  </a:solidFill>
                  <a:latin typeface="Montserrat"/>
                </a:rPr>
                <a:t>BTech - CE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583085" y="6461106"/>
            <a:ext cx="5192353" cy="1931171"/>
            <a:chOff x="0" y="0"/>
            <a:chExt cx="6923137" cy="2574895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6923137" cy="2004394"/>
              <a:chOff x="0" y="0"/>
              <a:chExt cx="1140778" cy="33027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140779" cy="330279"/>
              </a:xfrm>
              <a:custGeom>
                <a:avLst/>
                <a:gdLst/>
                <a:ahLst/>
                <a:cxnLst/>
                <a:rect r="r" b="b" t="t" l="l"/>
                <a:pathLst>
                  <a:path h="330279" w="1140779">
                    <a:moveTo>
                      <a:pt x="68587" y="0"/>
                    </a:moveTo>
                    <a:lnTo>
                      <a:pt x="1072191" y="0"/>
                    </a:lnTo>
                    <a:cubicBezTo>
                      <a:pt x="1090382" y="0"/>
                      <a:pt x="1107827" y="7226"/>
                      <a:pt x="1120690" y="20089"/>
                    </a:cubicBezTo>
                    <a:cubicBezTo>
                      <a:pt x="1133552" y="32951"/>
                      <a:pt x="1140779" y="50397"/>
                      <a:pt x="1140779" y="68587"/>
                    </a:cubicBezTo>
                    <a:lnTo>
                      <a:pt x="1140779" y="261692"/>
                    </a:lnTo>
                    <a:cubicBezTo>
                      <a:pt x="1140779" y="279883"/>
                      <a:pt x="1133552" y="297328"/>
                      <a:pt x="1120690" y="310191"/>
                    </a:cubicBezTo>
                    <a:cubicBezTo>
                      <a:pt x="1107827" y="323053"/>
                      <a:pt x="1090382" y="330279"/>
                      <a:pt x="1072191" y="330279"/>
                    </a:cubicBezTo>
                    <a:lnTo>
                      <a:pt x="68587" y="330279"/>
                    </a:lnTo>
                    <a:cubicBezTo>
                      <a:pt x="50397" y="330279"/>
                      <a:pt x="32951" y="323053"/>
                      <a:pt x="20089" y="310191"/>
                    </a:cubicBezTo>
                    <a:cubicBezTo>
                      <a:pt x="7226" y="297328"/>
                      <a:pt x="0" y="279883"/>
                      <a:pt x="0" y="261692"/>
                    </a:cubicBezTo>
                    <a:lnTo>
                      <a:pt x="0" y="68587"/>
                    </a:lnTo>
                    <a:cubicBezTo>
                      <a:pt x="0" y="50397"/>
                      <a:pt x="7226" y="32951"/>
                      <a:pt x="20089" y="20089"/>
                    </a:cubicBezTo>
                    <a:cubicBezTo>
                      <a:pt x="32951" y="7226"/>
                      <a:pt x="50397" y="0"/>
                      <a:pt x="6858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76200"/>
                <a:ext cx="1140778" cy="406479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5879"/>
                  </a:lnSpc>
                </a:pPr>
                <a:r>
                  <a:rPr lang="en-US" sz="4199">
                    <a:solidFill>
                      <a:srgbClr val="FFFFFF"/>
                    </a:solidFill>
                    <a:latin typeface="Montserrat Bold"/>
                  </a:rPr>
                  <a:t>Raghav Agarval</a:t>
                </a: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1268397" y="1956769"/>
              <a:ext cx="4080983" cy="6181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2496">
                  <a:solidFill>
                    <a:srgbClr val="000000"/>
                  </a:solidFill>
                  <a:latin typeface="Montserrat"/>
                </a:rPr>
                <a:t>BTech - IT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583085" y="3917612"/>
            <a:ext cx="5192353" cy="1926929"/>
            <a:chOff x="0" y="0"/>
            <a:chExt cx="6923137" cy="2569239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6923137" cy="2004394"/>
              <a:chOff x="0" y="0"/>
              <a:chExt cx="1140778" cy="33027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140779" cy="330279"/>
              </a:xfrm>
              <a:custGeom>
                <a:avLst/>
                <a:gdLst/>
                <a:ahLst/>
                <a:cxnLst/>
                <a:rect r="r" b="b" t="t" l="l"/>
                <a:pathLst>
                  <a:path h="330279" w="1140779">
                    <a:moveTo>
                      <a:pt x="68587" y="0"/>
                    </a:moveTo>
                    <a:lnTo>
                      <a:pt x="1072191" y="0"/>
                    </a:lnTo>
                    <a:cubicBezTo>
                      <a:pt x="1090382" y="0"/>
                      <a:pt x="1107827" y="7226"/>
                      <a:pt x="1120690" y="20089"/>
                    </a:cubicBezTo>
                    <a:cubicBezTo>
                      <a:pt x="1133552" y="32951"/>
                      <a:pt x="1140779" y="50397"/>
                      <a:pt x="1140779" y="68587"/>
                    </a:cubicBezTo>
                    <a:lnTo>
                      <a:pt x="1140779" y="261692"/>
                    </a:lnTo>
                    <a:cubicBezTo>
                      <a:pt x="1140779" y="279883"/>
                      <a:pt x="1133552" y="297328"/>
                      <a:pt x="1120690" y="310191"/>
                    </a:cubicBezTo>
                    <a:cubicBezTo>
                      <a:pt x="1107827" y="323053"/>
                      <a:pt x="1090382" y="330279"/>
                      <a:pt x="1072191" y="330279"/>
                    </a:cubicBezTo>
                    <a:lnTo>
                      <a:pt x="68587" y="330279"/>
                    </a:lnTo>
                    <a:cubicBezTo>
                      <a:pt x="50397" y="330279"/>
                      <a:pt x="32951" y="323053"/>
                      <a:pt x="20089" y="310191"/>
                    </a:cubicBezTo>
                    <a:cubicBezTo>
                      <a:pt x="7226" y="297328"/>
                      <a:pt x="0" y="279883"/>
                      <a:pt x="0" y="261692"/>
                    </a:cubicBezTo>
                    <a:lnTo>
                      <a:pt x="0" y="68587"/>
                    </a:lnTo>
                    <a:cubicBezTo>
                      <a:pt x="0" y="50397"/>
                      <a:pt x="7226" y="32951"/>
                      <a:pt x="20089" y="20089"/>
                    </a:cubicBezTo>
                    <a:cubicBezTo>
                      <a:pt x="32951" y="7226"/>
                      <a:pt x="50397" y="0"/>
                      <a:pt x="6858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76200"/>
                <a:ext cx="1140778" cy="406479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5879"/>
                  </a:lnSpc>
                </a:pPr>
                <a:r>
                  <a:rPr lang="en-US" sz="4199">
                    <a:solidFill>
                      <a:srgbClr val="FFFFFF"/>
                    </a:solidFill>
                    <a:latin typeface="Montserrat Bold"/>
                  </a:rPr>
                  <a:t>Pranav Shukla</a:t>
                </a: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421077" y="1951112"/>
              <a:ext cx="4080983" cy="6181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2496">
                  <a:solidFill>
                    <a:srgbClr val="000000"/>
                  </a:solidFill>
                  <a:latin typeface="Montserrat"/>
                </a:rPr>
                <a:t>BTech - CE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076458" y="6461106"/>
            <a:ext cx="5192353" cy="1874021"/>
            <a:chOff x="0" y="0"/>
            <a:chExt cx="6923137" cy="2498695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6923137" cy="2004394"/>
              <a:chOff x="0" y="0"/>
              <a:chExt cx="1140778" cy="330279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140779" cy="330279"/>
              </a:xfrm>
              <a:custGeom>
                <a:avLst/>
                <a:gdLst/>
                <a:ahLst/>
                <a:cxnLst/>
                <a:rect r="r" b="b" t="t" l="l"/>
                <a:pathLst>
                  <a:path h="330279" w="1140779">
                    <a:moveTo>
                      <a:pt x="68587" y="0"/>
                    </a:moveTo>
                    <a:lnTo>
                      <a:pt x="1072191" y="0"/>
                    </a:lnTo>
                    <a:cubicBezTo>
                      <a:pt x="1090382" y="0"/>
                      <a:pt x="1107827" y="7226"/>
                      <a:pt x="1120690" y="20089"/>
                    </a:cubicBezTo>
                    <a:cubicBezTo>
                      <a:pt x="1133552" y="32951"/>
                      <a:pt x="1140779" y="50397"/>
                      <a:pt x="1140779" y="68587"/>
                    </a:cubicBezTo>
                    <a:lnTo>
                      <a:pt x="1140779" y="261692"/>
                    </a:lnTo>
                    <a:cubicBezTo>
                      <a:pt x="1140779" y="279883"/>
                      <a:pt x="1133552" y="297328"/>
                      <a:pt x="1120690" y="310191"/>
                    </a:cubicBezTo>
                    <a:cubicBezTo>
                      <a:pt x="1107827" y="323053"/>
                      <a:pt x="1090382" y="330279"/>
                      <a:pt x="1072191" y="330279"/>
                    </a:cubicBezTo>
                    <a:lnTo>
                      <a:pt x="68587" y="330279"/>
                    </a:lnTo>
                    <a:cubicBezTo>
                      <a:pt x="50397" y="330279"/>
                      <a:pt x="32951" y="323053"/>
                      <a:pt x="20089" y="310191"/>
                    </a:cubicBezTo>
                    <a:cubicBezTo>
                      <a:pt x="7226" y="297328"/>
                      <a:pt x="0" y="279883"/>
                      <a:pt x="0" y="261692"/>
                    </a:cubicBezTo>
                    <a:lnTo>
                      <a:pt x="0" y="68587"/>
                    </a:lnTo>
                    <a:cubicBezTo>
                      <a:pt x="0" y="50397"/>
                      <a:pt x="7226" y="32951"/>
                      <a:pt x="20089" y="20089"/>
                    </a:cubicBezTo>
                    <a:cubicBezTo>
                      <a:pt x="32951" y="7226"/>
                      <a:pt x="50397" y="0"/>
                      <a:pt x="6858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ln cap="rnd">
                <a:noFill/>
                <a:prstDash val="solid"/>
                <a:round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76200"/>
                <a:ext cx="1140778" cy="406479"/>
              </a:xfrm>
              <a:prstGeom prst="rect">
                <a:avLst/>
              </a:prstGeom>
            </p:spPr>
            <p:txBody>
              <a:bodyPr anchor="ctr" rtlCol="false" tIns="0" lIns="0" bIns="0" rIns="0"/>
              <a:lstStyle/>
              <a:p>
                <a:pPr algn="ctr">
                  <a:lnSpc>
                    <a:spcPts val="5879"/>
                  </a:lnSpc>
                </a:pPr>
                <a:r>
                  <a:rPr lang="en-US" sz="4199">
                    <a:solidFill>
                      <a:srgbClr val="FFFFFF"/>
                    </a:solidFill>
                    <a:latin typeface="Montserrat Bold"/>
                  </a:rPr>
                  <a:t>Vedant Nimje</a:t>
                </a: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1421077" y="1880569"/>
              <a:ext cx="4080983" cy="6181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2496">
                  <a:solidFill>
                    <a:srgbClr val="000000"/>
                  </a:solidFill>
                  <a:latin typeface="Montserrat"/>
                </a:rPr>
                <a:t>BTech - CE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63370" y="2935949"/>
            <a:ext cx="3671736" cy="3671736"/>
            <a:chOff x="0" y="0"/>
            <a:chExt cx="14840029" cy="148400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33791" t="0" r="-33791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137402" y="2935949"/>
            <a:ext cx="3671736" cy="3671736"/>
            <a:chOff x="0" y="0"/>
            <a:chExt cx="14840029" cy="148400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7845" t="0" r="-27845" b="0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3248195" y="2935949"/>
            <a:ext cx="3671736" cy="3671736"/>
            <a:chOff x="0" y="0"/>
            <a:chExt cx="14840029" cy="148400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4275" t="0" r="-73498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5464365" y="1028700"/>
            <a:ext cx="701781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182"/>
              </a:lnSpc>
              <a:spcBef>
                <a:spcPct val="0"/>
              </a:spcBef>
            </a:pPr>
            <a:r>
              <a:rPr lang="en-US" sz="7652" strike="noStrike" u="none">
                <a:solidFill>
                  <a:srgbClr val="F4F6FC"/>
                </a:solidFill>
                <a:latin typeface="Open Sans Bold"/>
              </a:rPr>
              <a:t>Our Solutions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95008" y="6972705"/>
            <a:ext cx="4669357" cy="792828"/>
            <a:chOff x="0" y="0"/>
            <a:chExt cx="1066152" cy="18102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66152" cy="181026"/>
            </a:xfrm>
            <a:custGeom>
              <a:avLst/>
              <a:gdLst/>
              <a:ahLst/>
              <a:cxnLst/>
              <a:rect r="r" b="b" t="t" l="l"/>
              <a:pathLst>
                <a:path h="181026" w="1066152">
                  <a:moveTo>
                    <a:pt x="76269" y="0"/>
                  </a:moveTo>
                  <a:lnTo>
                    <a:pt x="989883" y="0"/>
                  </a:lnTo>
                  <a:cubicBezTo>
                    <a:pt x="1010110" y="0"/>
                    <a:pt x="1029510" y="8035"/>
                    <a:pt x="1043813" y="22339"/>
                  </a:cubicBezTo>
                  <a:cubicBezTo>
                    <a:pt x="1058116" y="36642"/>
                    <a:pt x="1066152" y="56041"/>
                    <a:pt x="1066152" y="76269"/>
                  </a:cubicBezTo>
                  <a:lnTo>
                    <a:pt x="1066152" y="104757"/>
                  </a:lnTo>
                  <a:cubicBezTo>
                    <a:pt x="1066152" y="124985"/>
                    <a:pt x="1058116" y="144384"/>
                    <a:pt x="1043813" y="158687"/>
                  </a:cubicBezTo>
                  <a:cubicBezTo>
                    <a:pt x="1029510" y="172990"/>
                    <a:pt x="1010110" y="181026"/>
                    <a:pt x="989883" y="181026"/>
                  </a:cubicBezTo>
                  <a:lnTo>
                    <a:pt x="76269" y="181026"/>
                  </a:lnTo>
                  <a:cubicBezTo>
                    <a:pt x="56041" y="181026"/>
                    <a:pt x="36642" y="172990"/>
                    <a:pt x="22339" y="158687"/>
                  </a:cubicBezTo>
                  <a:cubicBezTo>
                    <a:pt x="8035" y="144384"/>
                    <a:pt x="0" y="124985"/>
                    <a:pt x="0" y="104757"/>
                  </a:cubicBezTo>
                  <a:lnTo>
                    <a:pt x="0" y="76269"/>
                  </a:lnTo>
                  <a:cubicBezTo>
                    <a:pt x="0" y="56041"/>
                    <a:pt x="8035" y="36642"/>
                    <a:pt x="22339" y="22339"/>
                  </a:cubicBezTo>
                  <a:cubicBezTo>
                    <a:pt x="36642" y="8035"/>
                    <a:pt x="56041" y="0"/>
                    <a:pt x="762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66675"/>
              <a:ext cx="1066152" cy="24770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Open Sans Bold"/>
                </a:rPr>
                <a:t>Audience Analysis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6639119" y="6972705"/>
            <a:ext cx="4669357" cy="792828"/>
            <a:chOff x="0" y="0"/>
            <a:chExt cx="1066152" cy="18102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66152" cy="181026"/>
            </a:xfrm>
            <a:custGeom>
              <a:avLst/>
              <a:gdLst/>
              <a:ahLst/>
              <a:cxnLst/>
              <a:rect r="r" b="b" t="t" l="l"/>
              <a:pathLst>
                <a:path h="181026" w="1066152">
                  <a:moveTo>
                    <a:pt x="76269" y="0"/>
                  </a:moveTo>
                  <a:lnTo>
                    <a:pt x="989883" y="0"/>
                  </a:lnTo>
                  <a:cubicBezTo>
                    <a:pt x="1010110" y="0"/>
                    <a:pt x="1029510" y="8035"/>
                    <a:pt x="1043813" y="22339"/>
                  </a:cubicBezTo>
                  <a:cubicBezTo>
                    <a:pt x="1058116" y="36642"/>
                    <a:pt x="1066152" y="56041"/>
                    <a:pt x="1066152" y="76269"/>
                  </a:cubicBezTo>
                  <a:lnTo>
                    <a:pt x="1066152" y="104757"/>
                  </a:lnTo>
                  <a:cubicBezTo>
                    <a:pt x="1066152" y="124985"/>
                    <a:pt x="1058116" y="144384"/>
                    <a:pt x="1043813" y="158687"/>
                  </a:cubicBezTo>
                  <a:cubicBezTo>
                    <a:pt x="1029510" y="172990"/>
                    <a:pt x="1010110" y="181026"/>
                    <a:pt x="989883" y="181026"/>
                  </a:cubicBezTo>
                  <a:lnTo>
                    <a:pt x="76269" y="181026"/>
                  </a:lnTo>
                  <a:cubicBezTo>
                    <a:pt x="56041" y="181026"/>
                    <a:pt x="36642" y="172990"/>
                    <a:pt x="22339" y="158687"/>
                  </a:cubicBezTo>
                  <a:cubicBezTo>
                    <a:pt x="8035" y="144384"/>
                    <a:pt x="0" y="124985"/>
                    <a:pt x="0" y="104757"/>
                  </a:cubicBezTo>
                  <a:lnTo>
                    <a:pt x="0" y="76269"/>
                  </a:lnTo>
                  <a:cubicBezTo>
                    <a:pt x="0" y="56041"/>
                    <a:pt x="8035" y="36642"/>
                    <a:pt x="22339" y="22339"/>
                  </a:cubicBezTo>
                  <a:cubicBezTo>
                    <a:pt x="36642" y="8035"/>
                    <a:pt x="56041" y="0"/>
                    <a:pt x="762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66675"/>
              <a:ext cx="1066152" cy="24770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Open Sans Bold"/>
                </a:rPr>
                <a:t>Trend Analysis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909533" y="6972705"/>
            <a:ext cx="4669357" cy="792828"/>
            <a:chOff x="0" y="0"/>
            <a:chExt cx="1066152" cy="18102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66152" cy="181026"/>
            </a:xfrm>
            <a:custGeom>
              <a:avLst/>
              <a:gdLst/>
              <a:ahLst/>
              <a:cxnLst/>
              <a:rect r="r" b="b" t="t" l="l"/>
              <a:pathLst>
                <a:path h="181026" w="1066152">
                  <a:moveTo>
                    <a:pt x="76269" y="0"/>
                  </a:moveTo>
                  <a:lnTo>
                    <a:pt x="989883" y="0"/>
                  </a:lnTo>
                  <a:cubicBezTo>
                    <a:pt x="1010110" y="0"/>
                    <a:pt x="1029510" y="8035"/>
                    <a:pt x="1043813" y="22339"/>
                  </a:cubicBezTo>
                  <a:cubicBezTo>
                    <a:pt x="1058116" y="36642"/>
                    <a:pt x="1066152" y="56041"/>
                    <a:pt x="1066152" y="76269"/>
                  </a:cubicBezTo>
                  <a:lnTo>
                    <a:pt x="1066152" y="104757"/>
                  </a:lnTo>
                  <a:cubicBezTo>
                    <a:pt x="1066152" y="124985"/>
                    <a:pt x="1058116" y="144384"/>
                    <a:pt x="1043813" y="158687"/>
                  </a:cubicBezTo>
                  <a:cubicBezTo>
                    <a:pt x="1029510" y="172990"/>
                    <a:pt x="1010110" y="181026"/>
                    <a:pt x="989883" y="181026"/>
                  </a:cubicBezTo>
                  <a:lnTo>
                    <a:pt x="76269" y="181026"/>
                  </a:lnTo>
                  <a:cubicBezTo>
                    <a:pt x="56041" y="181026"/>
                    <a:pt x="36642" y="172990"/>
                    <a:pt x="22339" y="158687"/>
                  </a:cubicBezTo>
                  <a:cubicBezTo>
                    <a:pt x="8035" y="144384"/>
                    <a:pt x="0" y="124985"/>
                    <a:pt x="0" y="104757"/>
                  </a:cubicBezTo>
                  <a:lnTo>
                    <a:pt x="0" y="76269"/>
                  </a:lnTo>
                  <a:cubicBezTo>
                    <a:pt x="0" y="56041"/>
                    <a:pt x="8035" y="36642"/>
                    <a:pt x="22339" y="22339"/>
                  </a:cubicBezTo>
                  <a:cubicBezTo>
                    <a:pt x="36642" y="8035"/>
                    <a:pt x="56041" y="0"/>
                    <a:pt x="762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66675"/>
              <a:ext cx="1066152" cy="24770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Open Sans Bold"/>
                </a:rPr>
                <a:t>Content Generation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5312413" y="-7560313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75850" y="471488"/>
            <a:ext cx="10136301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Open Sans Bold"/>
              </a:rPr>
              <a:t>Audience analysis</a:t>
            </a:r>
          </a:p>
        </p:txBody>
      </p:sp>
      <p:grpSp>
        <p:nvGrpSpPr>
          <p:cNvPr name="Group 4" id="4"/>
          <p:cNvGrpSpPr/>
          <p:nvPr/>
        </p:nvGrpSpPr>
        <p:grpSpPr>
          <a:xfrm rot="7573183">
            <a:off x="16624505" y="8891874"/>
            <a:ext cx="2278546" cy="227854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9074" y="2023540"/>
            <a:ext cx="17014704" cy="1808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15"/>
              </a:lnSpc>
            </a:pPr>
            <a:r>
              <a:rPr lang="en-US" sz="3439">
                <a:solidFill>
                  <a:srgbClr val="101010"/>
                </a:solidFill>
                <a:latin typeface="Open Sans"/>
              </a:rPr>
              <a:t>Insights into the audience's demographics effortlessly. Our intuitive pie charts showcase follower distribution across different countries and age groups</a:t>
            </a:r>
          </a:p>
          <a:p>
            <a:pPr algn="l" marL="0" indent="0" lvl="0">
              <a:lnSpc>
                <a:spcPts val="4815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003134" y="3516745"/>
            <a:ext cx="6483259" cy="6454886"/>
          </a:xfrm>
          <a:custGeom>
            <a:avLst/>
            <a:gdLst/>
            <a:ahLst/>
            <a:cxnLst/>
            <a:rect r="r" b="b" t="t" l="l"/>
            <a:pathLst>
              <a:path h="6454886" w="6483259">
                <a:moveTo>
                  <a:pt x="0" y="0"/>
                </a:moveTo>
                <a:lnTo>
                  <a:pt x="6483259" y="0"/>
                </a:lnTo>
                <a:lnTo>
                  <a:pt x="6483259" y="6454886"/>
                </a:lnTo>
                <a:lnTo>
                  <a:pt x="0" y="64548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93800" y="3516745"/>
            <a:ext cx="6514402" cy="6514402"/>
          </a:xfrm>
          <a:custGeom>
            <a:avLst/>
            <a:gdLst/>
            <a:ahLst/>
            <a:cxnLst/>
            <a:rect r="r" b="b" t="t" l="l"/>
            <a:pathLst>
              <a:path h="6514402" w="6514402">
                <a:moveTo>
                  <a:pt x="0" y="0"/>
                </a:moveTo>
                <a:lnTo>
                  <a:pt x="6514402" y="0"/>
                </a:lnTo>
                <a:lnTo>
                  <a:pt x="6514402" y="6514402"/>
                </a:lnTo>
                <a:lnTo>
                  <a:pt x="0" y="65144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993275"/>
            <a:ext cx="6116586" cy="1293725"/>
            <a:chOff x="0" y="0"/>
            <a:chExt cx="1549720" cy="3277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9720" cy="327783"/>
            </a:xfrm>
            <a:custGeom>
              <a:avLst/>
              <a:gdLst/>
              <a:ahLst/>
              <a:cxnLst/>
              <a:rect r="r" b="b" t="t" l="l"/>
              <a:pathLst>
                <a:path h="327783" w="1549720">
                  <a:moveTo>
                    <a:pt x="0" y="0"/>
                  </a:moveTo>
                  <a:lnTo>
                    <a:pt x="1549720" y="0"/>
                  </a:lnTo>
                  <a:lnTo>
                    <a:pt x="1549720" y="327783"/>
                  </a:lnTo>
                  <a:lnTo>
                    <a:pt x="0" y="327783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549720" cy="365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09" y="0"/>
            <a:ext cx="6107377" cy="1293725"/>
            <a:chOff x="0" y="0"/>
            <a:chExt cx="1547387" cy="3277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7387" cy="327783"/>
            </a:xfrm>
            <a:custGeom>
              <a:avLst/>
              <a:gdLst/>
              <a:ahLst/>
              <a:cxnLst/>
              <a:rect r="r" b="b" t="t" l="l"/>
              <a:pathLst>
                <a:path h="327783" w="1547387">
                  <a:moveTo>
                    <a:pt x="0" y="0"/>
                  </a:moveTo>
                  <a:lnTo>
                    <a:pt x="1547387" y="0"/>
                  </a:lnTo>
                  <a:lnTo>
                    <a:pt x="1547387" y="327783"/>
                  </a:lnTo>
                  <a:lnTo>
                    <a:pt x="0" y="327783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47387" cy="3658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174488" y="234528"/>
            <a:ext cx="6291074" cy="9876162"/>
          </a:xfrm>
          <a:custGeom>
            <a:avLst/>
            <a:gdLst/>
            <a:ahLst/>
            <a:cxnLst/>
            <a:rect r="r" b="b" t="t" l="l"/>
            <a:pathLst>
              <a:path h="9876162" w="6291074">
                <a:moveTo>
                  <a:pt x="0" y="0"/>
                </a:moveTo>
                <a:lnTo>
                  <a:pt x="6291074" y="0"/>
                </a:lnTo>
                <a:lnTo>
                  <a:pt x="6291074" y="9876162"/>
                </a:lnTo>
                <a:lnTo>
                  <a:pt x="0" y="98761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231800" y="91653"/>
            <a:ext cx="7904091" cy="1327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0880"/>
              </a:lnSpc>
              <a:spcBef>
                <a:spcPct val="0"/>
              </a:spcBef>
            </a:pPr>
            <a:r>
              <a:rPr lang="en-US" sz="7771">
                <a:solidFill>
                  <a:srgbClr val="000000"/>
                </a:solidFill>
                <a:latin typeface="Montserrat Bold"/>
              </a:rPr>
              <a:t>Trend Analysis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51679" y="1865256"/>
            <a:ext cx="8360452" cy="2804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625"/>
              </a:lnSpc>
              <a:spcBef>
                <a:spcPct val="0"/>
              </a:spcBef>
            </a:pPr>
            <a:r>
              <a:rPr lang="en-US" sz="4018">
                <a:solidFill>
                  <a:srgbClr val="101010"/>
                </a:solidFill>
                <a:latin typeface="Montserrat"/>
              </a:rPr>
              <a:t>Discover the top trendy words associated with users followers, ensuring their content remains relevant and engaging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51679" y="5067300"/>
            <a:ext cx="8360452" cy="275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475"/>
              </a:lnSpc>
              <a:spcBef>
                <a:spcPct val="0"/>
              </a:spcBef>
            </a:pPr>
            <a:r>
              <a:rPr lang="en-US" sz="3910">
                <a:solidFill>
                  <a:srgbClr val="101010"/>
                </a:solidFill>
                <a:latin typeface="Montserrat"/>
              </a:rPr>
              <a:t> We also Identify the best time to post content, maximizing visibility and interaction with audience.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905080" y="-4731243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-1174265"/>
            <a:ext cx="16230600" cy="11746397"/>
            <a:chOff x="0" y="0"/>
            <a:chExt cx="4274726" cy="30937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3093701"/>
            </a:xfrm>
            <a:custGeom>
              <a:avLst/>
              <a:gdLst/>
              <a:ahLst/>
              <a:cxnLst/>
              <a:rect r="r" b="b" t="t" l="l"/>
              <a:pathLst>
                <a:path h="3093701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3093701"/>
                  </a:lnTo>
                  <a:lnTo>
                    <a:pt x="0" y="309370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274726" cy="31413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1734526">
            <a:off x="-3257078" y="7773230"/>
            <a:ext cx="7347813" cy="7366228"/>
          </a:xfrm>
          <a:custGeom>
            <a:avLst/>
            <a:gdLst/>
            <a:ahLst/>
            <a:cxnLst/>
            <a:rect r="r" b="b" t="t" l="l"/>
            <a:pathLst>
              <a:path h="7366228" w="7347813">
                <a:moveTo>
                  <a:pt x="0" y="0"/>
                </a:moveTo>
                <a:lnTo>
                  <a:pt x="7347812" y="0"/>
                </a:lnTo>
                <a:lnTo>
                  <a:pt x="7347812" y="7366229"/>
                </a:lnTo>
                <a:lnTo>
                  <a:pt x="0" y="73662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3174317"/>
            <a:ext cx="16230600" cy="7112683"/>
          </a:xfrm>
          <a:custGeom>
            <a:avLst/>
            <a:gdLst/>
            <a:ahLst/>
            <a:cxnLst/>
            <a:rect r="r" b="b" t="t" l="l"/>
            <a:pathLst>
              <a:path h="7112683" w="16230600">
                <a:moveTo>
                  <a:pt x="0" y="0"/>
                </a:moveTo>
                <a:lnTo>
                  <a:pt x="16230600" y="0"/>
                </a:lnTo>
                <a:lnTo>
                  <a:pt x="16230600" y="7112683"/>
                </a:lnTo>
                <a:lnTo>
                  <a:pt x="0" y="7112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799" r="0" b="-179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413409" y="321094"/>
            <a:ext cx="7378059" cy="1004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81"/>
              </a:lnSpc>
              <a:spcBef>
                <a:spcPct val="0"/>
              </a:spcBef>
            </a:pPr>
            <a:r>
              <a:rPr lang="en-US" sz="6568">
                <a:solidFill>
                  <a:srgbClr val="101010"/>
                </a:solidFill>
                <a:latin typeface="Roboto Bold"/>
              </a:rPr>
              <a:t>Content Generation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9992" y="1583106"/>
            <a:ext cx="15328017" cy="126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148"/>
              </a:lnSpc>
              <a:spcBef>
                <a:spcPct val="0"/>
              </a:spcBef>
            </a:pPr>
            <a:r>
              <a:rPr lang="en-US" sz="3677">
                <a:solidFill>
                  <a:srgbClr val="101010"/>
                </a:solidFill>
                <a:latin typeface="Montserrat"/>
              </a:rPr>
              <a:t>This innovative tool generates eye-catching images and captivating captions.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03965" y="1671047"/>
            <a:ext cx="15480070" cy="7885160"/>
          </a:xfrm>
          <a:custGeom>
            <a:avLst/>
            <a:gdLst/>
            <a:ahLst/>
            <a:cxnLst/>
            <a:rect r="r" b="b" t="t" l="l"/>
            <a:pathLst>
              <a:path h="7885160" w="15480070">
                <a:moveTo>
                  <a:pt x="0" y="0"/>
                </a:moveTo>
                <a:lnTo>
                  <a:pt x="15480070" y="0"/>
                </a:lnTo>
                <a:lnTo>
                  <a:pt x="15480070" y="7885161"/>
                </a:lnTo>
                <a:lnTo>
                  <a:pt x="0" y="78851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03965" y="481964"/>
            <a:ext cx="7860982" cy="979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9"/>
              </a:lnSpc>
              <a:spcBef>
                <a:spcPct val="0"/>
              </a:spcBef>
            </a:pPr>
            <a:r>
              <a:rPr lang="en-US" sz="5699">
                <a:solidFill>
                  <a:srgbClr val="FFFFFF"/>
                </a:solidFill>
                <a:latin typeface="Open Sans Extra Bold"/>
              </a:rPr>
              <a:t>Performance Metrics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5312413" y="-7560313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13426" y="845003"/>
            <a:ext cx="10136301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41"/>
              </a:lnSpc>
            </a:pPr>
            <a:r>
              <a:rPr lang="en-US" sz="7368">
                <a:solidFill>
                  <a:srgbClr val="101010"/>
                </a:solidFill>
                <a:latin typeface="Open Sans Bold"/>
              </a:rPr>
              <a:t>Future Scope</a:t>
            </a:r>
          </a:p>
        </p:txBody>
      </p:sp>
      <p:grpSp>
        <p:nvGrpSpPr>
          <p:cNvPr name="Group 4" id="4"/>
          <p:cNvGrpSpPr/>
          <p:nvPr/>
        </p:nvGrpSpPr>
        <p:grpSpPr>
          <a:xfrm rot="7573183">
            <a:off x="16624505" y="8891874"/>
            <a:ext cx="2278546" cy="227854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9074" y="2579736"/>
            <a:ext cx="17014704" cy="877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 Bold"/>
              </a:rPr>
              <a:t>Market Analysis:</a:t>
            </a:r>
          </a:p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"/>
              </a:rPr>
              <a:t>Analyze the data from various different platforms and showcase the growth in engagement , likes and overall reach.</a:t>
            </a:r>
          </a:p>
          <a:p>
            <a:pPr>
              <a:lnSpc>
                <a:spcPts val="4955"/>
              </a:lnSpc>
            </a:pPr>
          </a:p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 Bold"/>
              </a:rPr>
              <a:t>Optimal posting method:</a:t>
            </a:r>
          </a:p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"/>
              </a:rPr>
              <a:t>Using Reinforcement Learning to determine best time for posting content across different platforms.</a:t>
            </a:r>
          </a:p>
          <a:p>
            <a:pPr>
              <a:lnSpc>
                <a:spcPts val="4955"/>
              </a:lnSpc>
            </a:pPr>
          </a:p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 Bold"/>
              </a:rPr>
              <a:t>Auto scheduling:</a:t>
            </a:r>
          </a:p>
          <a:p>
            <a:pPr>
              <a:lnSpc>
                <a:spcPts val="4955"/>
              </a:lnSpc>
            </a:pPr>
            <a:r>
              <a:rPr lang="en-US" sz="3539">
                <a:solidFill>
                  <a:srgbClr val="101010"/>
                </a:solidFill>
                <a:latin typeface="Open Sans"/>
              </a:rPr>
              <a:t>Building a scheduler which automatically schedules post at different time intervals.</a:t>
            </a:r>
          </a:p>
          <a:p>
            <a:pPr>
              <a:lnSpc>
                <a:spcPts val="4955"/>
              </a:lnSpc>
            </a:pPr>
          </a:p>
          <a:p>
            <a:pPr>
              <a:lnSpc>
                <a:spcPts val="4955"/>
              </a:lnSpc>
            </a:pPr>
          </a:p>
          <a:p>
            <a:pPr algn="l" marL="0" indent="0" lvl="0">
              <a:lnSpc>
                <a:spcPts val="495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18578" y="3799954"/>
            <a:ext cx="12084943" cy="2244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867"/>
              </a:lnSpc>
            </a:pPr>
            <a:r>
              <a:rPr lang="en-US" sz="14889">
                <a:solidFill>
                  <a:srgbClr val="000000"/>
                </a:solidFill>
                <a:latin typeface="Montserra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DAGATKyeRWc</dc:identifier>
  <dcterms:modified xsi:type="dcterms:W3CDTF">2011-08-01T06:04:30Z</dcterms:modified>
  <cp:revision>1</cp:revision>
  <dc:title>Social Media Campaign Management</dc:title>
</cp:coreProperties>
</file>

<file path=docProps/thumbnail.jpeg>
</file>